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sldIdLst>
    <p:sldId id="260" r:id="rId2"/>
    <p:sldId id="268" r:id="rId3"/>
    <p:sldId id="286" r:id="rId4"/>
    <p:sldId id="281" r:id="rId5"/>
    <p:sldId id="282" r:id="rId6"/>
    <p:sldId id="283" r:id="rId7"/>
    <p:sldId id="278" r:id="rId8"/>
    <p:sldId id="279" r:id="rId9"/>
    <p:sldId id="280" r:id="rId10"/>
  </p:sldIdLst>
  <p:sldSz cx="9144000" cy="5148263"/>
  <p:notesSz cx="9144000" cy="6858000"/>
  <p:defaultTextStyle>
    <a:defPPr>
      <a:defRPr lang="en-US"/>
    </a:defPPr>
    <a:lvl1pPr marL="0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8331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16661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24993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33323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41654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49984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58316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66646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3C2F01D7-572E-D948-A34B-147F8D9850DF}">
          <p14:sldIdLst>
            <p14:sldId id="260"/>
            <p14:sldId id="268"/>
            <p14:sldId id="286"/>
            <p14:sldId id="281"/>
            <p14:sldId id="282"/>
            <p14:sldId id="283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979700"/>
    <a:srgbClr val="130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769"/>
    <p:restoredTop sz="89508"/>
  </p:normalViewPr>
  <p:slideViewPr>
    <p:cSldViewPr snapToGrid="0" snapToObjects="1">
      <p:cViewPr varScale="1">
        <p:scale>
          <a:sx n="113" d="100"/>
          <a:sy n="113" d="100"/>
        </p:scale>
        <p:origin x="192" y="264"/>
      </p:cViewPr>
      <p:guideLst>
        <p:guide orient="horz" pos="162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0.jpg>
</file>

<file path=ppt/media/image11.JPG>
</file>

<file path=ppt/media/image12.jp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764039-9679-7846-8D8C-9A6D2646E37A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6188" y="857250"/>
            <a:ext cx="41116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F2328-B266-9149-9D97-5C822E95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38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Arithmetic operators.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Assignment operators.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Comparison operators.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Logical operators.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Identity operators.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Membership operators.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Bitwise operators.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F2328-B266-9149-9D97-5C822E95C35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123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F2328-B266-9149-9D97-5C822E95C35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35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termark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2230849"/>
            <a:ext cx="8229600" cy="858044"/>
          </a:xfrm>
        </p:spPr>
        <p:txBody>
          <a:bodyPr>
            <a:normAutofit/>
          </a:bodyPr>
          <a:lstStyle>
            <a:lvl1pPr>
              <a:defRPr sz="5500" baseline="0"/>
            </a:lvl1pPr>
          </a:lstStyle>
          <a:p>
            <a:r>
              <a:rPr lang="en-GB" dirty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684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_Tex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92937" y="596534"/>
            <a:ext cx="4887260" cy="578720"/>
          </a:xfrm>
        </p:spPr>
        <p:txBody>
          <a:bodyPr>
            <a:norm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2937" y="1175255"/>
            <a:ext cx="4887260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077" y="1594342"/>
            <a:ext cx="4887120" cy="364068"/>
          </a:xfrm>
        </p:spPr>
        <p:txBody>
          <a:bodyPr>
            <a:no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077" y="1958411"/>
            <a:ext cx="4887120" cy="2601864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  <a:lvl4pPr>
              <a:defRPr/>
            </a:lvl4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 </a:t>
            </a:r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365395"/>
            <a:ext cx="3057841" cy="3194880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33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69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37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_Text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305690" y="591396"/>
            <a:ext cx="4887260" cy="578720"/>
          </a:xfrm>
        </p:spPr>
        <p:txBody>
          <a:bodyPr>
            <a:norm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5830" y="1170117"/>
            <a:ext cx="7775027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05971" y="1589204"/>
            <a:ext cx="7774886" cy="364068"/>
          </a:xfrm>
        </p:spPr>
        <p:txBody>
          <a:bodyPr>
            <a:no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05831" y="1953273"/>
            <a:ext cx="3812488" cy="2601265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  <a:lvl4pPr>
              <a:defRPr/>
            </a:lvl4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582510" y="1953273"/>
            <a:ext cx="3878317" cy="2601265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  <a:lvl4pPr>
              <a:defRPr/>
            </a:lvl4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_Image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1037492"/>
            <a:ext cx="2649415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3247292" y="1037492"/>
            <a:ext cx="2649415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3247291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9" name="Picture Placeholder 13"/>
          <p:cNvSpPr>
            <a:spLocks noGrp="1"/>
          </p:cNvSpPr>
          <p:nvPr>
            <p:ph type="pic" sz="quarter" idx="14" hasCustomPrompt="1"/>
          </p:nvPr>
        </p:nvSpPr>
        <p:spPr>
          <a:xfrm>
            <a:off x="6260123" y="1037492"/>
            <a:ext cx="2649415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6260122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_Image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1037492"/>
            <a:ext cx="4132385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413238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22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4706814" y="1037492"/>
            <a:ext cx="4120659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706814" y="4060130"/>
            <a:ext cx="4120659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_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93355" y="1709081"/>
            <a:ext cx="8229600" cy="858044"/>
          </a:xfrm>
        </p:spPr>
        <p:txBody>
          <a:bodyPr>
            <a:normAutofit/>
          </a:bodyPr>
          <a:lstStyle>
            <a:lvl1pPr>
              <a:defRPr sz="490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3077" y="2470263"/>
            <a:ext cx="4778117" cy="1009381"/>
          </a:xfrm>
        </p:spPr>
        <p:txBody>
          <a:bodyPr/>
          <a:lstStyle>
            <a:lvl1pPr>
              <a:defRPr cap="none"/>
            </a:lvl1pPr>
          </a:lstStyle>
          <a:p>
            <a:pPr lvl="0"/>
            <a:r>
              <a:rPr lang="en-GB" dirty="0"/>
              <a:t>Sub-header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98661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_Fu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93077" y="603713"/>
            <a:ext cx="8223738" cy="578720"/>
          </a:xfrm>
        </p:spPr>
        <p:txBody>
          <a:bodyPr>
            <a:norm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3077" y="1182434"/>
            <a:ext cx="8223738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217" y="1601521"/>
            <a:ext cx="8223598" cy="364068"/>
          </a:xfrm>
        </p:spPr>
        <p:txBody>
          <a:bodyPr>
            <a:no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217" y="1965590"/>
            <a:ext cx="8223598" cy="2588948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_Tex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93077" y="603713"/>
            <a:ext cx="4887260" cy="578720"/>
          </a:xfrm>
        </p:spPr>
        <p:txBody>
          <a:bodyPr>
            <a:norm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3077" y="1182434"/>
            <a:ext cx="4887260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217" y="1601521"/>
            <a:ext cx="4887120" cy="364068"/>
          </a:xfrm>
        </p:spPr>
        <p:txBody>
          <a:bodyPr>
            <a:no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217" y="1965590"/>
            <a:ext cx="4887120" cy="2588948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603387"/>
            <a:ext cx="3057841" cy="3951151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8965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_Text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93078" y="591396"/>
            <a:ext cx="7775026" cy="578720"/>
          </a:xfrm>
        </p:spPr>
        <p:txBody>
          <a:bodyPr>
            <a:norm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3077" y="1170117"/>
            <a:ext cx="7775027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218" y="1589204"/>
            <a:ext cx="7774886" cy="364068"/>
          </a:xfrm>
        </p:spPr>
        <p:txBody>
          <a:bodyPr>
            <a:no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219" y="1953273"/>
            <a:ext cx="3812488" cy="2601265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  <a:lvl4pPr>
              <a:defRPr/>
            </a:lvl4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189788" y="1953273"/>
            <a:ext cx="3878317" cy="2601265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  <a:lvl4pPr>
              <a:defRPr/>
            </a:lvl4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_Image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978877"/>
            <a:ext cx="2649415" cy="2958143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8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3247292" y="978877"/>
            <a:ext cx="2649415" cy="2958143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3247291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20" name="Picture Placeholder 13"/>
          <p:cNvSpPr>
            <a:spLocks noGrp="1"/>
          </p:cNvSpPr>
          <p:nvPr>
            <p:ph type="pic" sz="quarter" idx="14" hasCustomPrompt="1"/>
          </p:nvPr>
        </p:nvSpPr>
        <p:spPr>
          <a:xfrm>
            <a:off x="6260123" y="978877"/>
            <a:ext cx="2649415" cy="2958143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6260122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_Image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1037492"/>
            <a:ext cx="4132385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413238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4706814" y="1037492"/>
            <a:ext cx="4120659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706814" y="4060130"/>
            <a:ext cx="4120659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termark_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355" y="1709081"/>
            <a:ext cx="8229600" cy="858044"/>
          </a:xfrm>
        </p:spPr>
        <p:txBody>
          <a:bodyPr>
            <a:normAutofit/>
          </a:bodyPr>
          <a:lstStyle>
            <a:lvl1pPr>
              <a:defRPr sz="490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3077" y="2470263"/>
            <a:ext cx="4778117" cy="1009381"/>
          </a:xfrm>
        </p:spPr>
        <p:txBody>
          <a:bodyPr/>
          <a:lstStyle>
            <a:lvl1pPr>
              <a:defRPr cap="none"/>
            </a:lvl1pPr>
          </a:lstStyle>
          <a:p>
            <a:pPr lvl="0"/>
            <a:r>
              <a:rPr lang="en-GB" dirty="0"/>
              <a:t>Sub-header style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669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_Full sl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5148263"/>
          </a:xfrm>
        </p:spPr>
        <p:txBody>
          <a:bodyPr anchor="ctr"/>
          <a:lstStyle>
            <a:lvl1pPr marL="0" marR="0" indent="0" algn="ctr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lvl1pPr>
          </a:lstStyle>
          <a:p>
            <a:r>
              <a:rPr lang="en-US" dirty="0"/>
              <a:t>Drag image  to placeholder </a:t>
            </a:r>
            <a:br>
              <a:rPr lang="en-US" dirty="0"/>
            </a:br>
            <a:r>
              <a:rPr lang="en-US" dirty="0"/>
              <a:t>or click icon to add</a:t>
            </a:r>
          </a:p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CB9DFC-8EBD-BD49-BF9F-2E2BC794739B}"/>
              </a:ext>
            </a:extLst>
          </p:cNvPr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A2C8161-F08C-7642-9D32-547FB82D693D}"/>
              </a:ext>
            </a:extLst>
          </p:cNvPr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1963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Watermark_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93355" y="1709081"/>
            <a:ext cx="8229600" cy="858044"/>
          </a:xfrm>
        </p:spPr>
        <p:txBody>
          <a:bodyPr>
            <a:normAutofit/>
          </a:bodyPr>
          <a:lstStyle>
            <a:lvl1pPr>
              <a:defRPr sz="49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3077" y="2470263"/>
            <a:ext cx="4778117" cy="1009381"/>
          </a:xfrm>
        </p:spPr>
        <p:txBody>
          <a:bodyPr/>
          <a:lstStyle>
            <a:lvl1pPr>
              <a:defRPr cap="none">
                <a:solidFill>
                  <a:srgbClr val="FFFFFF"/>
                </a:solidFill>
              </a:defRPr>
            </a:lvl1pPr>
          </a:lstStyle>
          <a:p>
            <a:pPr lvl="0"/>
            <a:r>
              <a:rPr lang="en-GB" dirty="0"/>
              <a:t>Sub-header style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4136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Watermark_Fu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93077" y="591997"/>
            <a:ext cx="4887260" cy="578720"/>
          </a:xfrm>
        </p:spPr>
        <p:txBody>
          <a:bodyPr>
            <a:normAutofit/>
          </a:bodyPr>
          <a:lstStyle>
            <a:lvl1pPr>
              <a:defRPr sz="3800" baseline="0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3077" y="1170718"/>
            <a:ext cx="4887260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FFFFFF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217" y="1589805"/>
            <a:ext cx="4887120" cy="364068"/>
          </a:xfrm>
        </p:spPr>
        <p:txBody>
          <a:bodyPr>
            <a:noAutofit/>
          </a:bodyPr>
          <a:lstStyle>
            <a:lvl1pPr>
              <a:defRPr sz="2000" cap="none" baseline="0">
                <a:solidFill>
                  <a:srgbClr val="FFFFFF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217" y="1953874"/>
            <a:ext cx="8223598" cy="2600664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rgbClr val="FFFFFF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  <a:p>
            <a:pPr lvl="5"/>
            <a:r>
              <a:rPr lang="en-GB" dirty="0"/>
              <a:t>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Watermark_Tex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93077" y="591997"/>
            <a:ext cx="4887260" cy="578720"/>
          </a:xfrm>
        </p:spPr>
        <p:txBody>
          <a:bodyPr>
            <a:normAutofit/>
          </a:bodyPr>
          <a:lstStyle>
            <a:lvl1pPr>
              <a:defRPr sz="3800" baseline="0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3077" y="1170718"/>
            <a:ext cx="4887260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FFFFFF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217" y="1589805"/>
            <a:ext cx="4887120" cy="364068"/>
          </a:xfrm>
        </p:spPr>
        <p:txBody>
          <a:bodyPr>
            <a:noAutofit/>
          </a:bodyPr>
          <a:lstStyle>
            <a:lvl1pPr>
              <a:defRPr sz="2000" cap="none" baseline="0">
                <a:solidFill>
                  <a:srgbClr val="FFFFFF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217" y="1953874"/>
            <a:ext cx="4887120" cy="2600664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rgbClr val="FFFFFF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  <a:p>
            <a:pPr lvl="5"/>
            <a:r>
              <a:rPr lang="en-GB" dirty="0"/>
              <a:t>Style</a:t>
            </a:r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771839"/>
            <a:ext cx="3057841" cy="2776757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8888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Watermark_Text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319237" y="597260"/>
            <a:ext cx="4887260" cy="578720"/>
          </a:xfrm>
        </p:spPr>
        <p:txBody>
          <a:bodyPr>
            <a:normAutofit/>
          </a:bodyPr>
          <a:lstStyle>
            <a:lvl1pPr>
              <a:defRPr sz="3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9096" y="1175981"/>
            <a:ext cx="7775027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chemeClr val="bg1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9237" y="1595069"/>
            <a:ext cx="7774886" cy="364068"/>
          </a:xfrm>
        </p:spPr>
        <p:txBody>
          <a:bodyPr>
            <a:noAutofit/>
          </a:bodyPr>
          <a:lstStyle>
            <a:lvl1pPr>
              <a:defRPr sz="2000" cap="none" baseline="0">
                <a:solidFill>
                  <a:schemeClr val="bg1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9378" y="1959137"/>
            <a:ext cx="3812488" cy="2595401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582510" y="1959137"/>
            <a:ext cx="3878317" cy="2595401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Watermark_Image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1107831"/>
            <a:ext cx="2649415" cy="2829189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3247292" y="1107831"/>
            <a:ext cx="2649415" cy="2829189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3247291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8" name="Picture Placeholder 13"/>
          <p:cNvSpPr>
            <a:spLocks noGrp="1"/>
          </p:cNvSpPr>
          <p:nvPr>
            <p:ph type="pic" sz="quarter" idx="14" hasCustomPrompt="1"/>
          </p:nvPr>
        </p:nvSpPr>
        <p:spPr>
          <a:xfrm>
            <a:off x="6260123" y="1107831"/>
            <a:ext cx="2649415" cy="2829189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6260122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Watermark_Image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1037492"/>
            <a:ext cx="4132385" cy="2899528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413238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4706814" y="1037492"/>
            <a:ext cx="4120659" cy="2899528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706814" y="4060130"/>
            <a:ext cx="4120659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Logo_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93355" y="1709081"/>
            <a:ext cx="8229600" cy="858044"/>
          </a:xfrm>
        </p:spPr>
        <p:txBody>
          <a:bodyPr>
            <a:normAutofit/>
          </a:bodyPr>
          <a:lstStyle>
            <a:lvl1pPr>
              <a:defRPr sz="49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3077" y="2470263"/>
            <a:ext cx="4778117" cy="1009381"/>
          </a:xfrm>
        </p:spPr>
        <p:txBody>
          <a:bodyPr/>
          <a:lstStyle>
            <a:lvl1pPr>
              <a:defRPr cap="none">
                <a:solidFill>
                  <a:srgbClr val="FFFFFF"/>
                </a:solidFill>
              </a:defRPr>
            </a:lvl1pPr>
          </a:lstStyle>
          <a:p>
            <a:pPr lvl="0"/>
            <a:r>
              <a:rPr lang="en-GB" dirty="0"/>
              <a:t>Sub-header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7827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Logo_Fu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92937" y="593725"/>
            <a:ext cx="4887260" cy="578720"/>
          </a:xfrm>
        </p:spPr>
        <p:txBody>
          <a:bodyPr>
            <a:normAutofit/>
          </a:bodyPr>
          <a:lstStyle>
            <a:lvl1pPr>
              <a:defRPr sz="3800" baseline="0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2937" y="1172446"/>
            <a:ext cx="4887260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FFFFFF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077" y="1591533"/>
            <a:ext cx="4887120" cy="364068"/>
          </a:xfrm>
        </p:spPr>
        <p:txBody>
          <a:bodyPr>
            <a:noAutofit/>
          </a:bodyPr>
          <a:lstStyle>
            <a:lvl1pPr>
              <a:defRPr sz="2000" cap="none" baseline="0">
                <a:solidFill>
                  <a:srgbClr val="FFFFFF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077" y="1955602"/>
            <a:ext cx="8223598" cy="2598936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rgbClr val="FFFFFF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  <a:p>
            <a:pPr lvl="5"/>
            <a:r>
              <a:rPr lang="en-GB" dirty="0"/>
              <a:t>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Logo_Tex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93077" y="593725"/>
            <a:ext cx="4887260" cy="578720"/>
          </a:xfrm>
        </p:spPr>
        <p:txBody>
          <a:bodyPr>
            <a:normAutofit/>
          </a:bodyPr>
          <a:lstStyle>
            <a:lvl1pPr>
              <a:defRPr sz="3800" baseline="0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3077" y="1172446"/>
            <a:ext cx="4887260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FFFFFF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217" y="1591533"/>
            <a:ext cx="4887120" cy="364068"/>
          </a:xfrm>
        </p:spPr>
        <p:txBody>
          <a:bodyPr>
            <a:noAutofit/>
          </a:bodyPr>
          <a:lstStyle>
            <a:lvl1pPr>
              <a:defRPr sz="2000" cap="none" baseline="0">
                <a:solidFill>
                  <a:srgbClr val="FFFFFF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217" y="1955602"/>
            <a:ext cx="4887120" cy="2598936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rgbClr val="FFFFFF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  <a:p>
            <a:pPr lvl="5"/>
            <a:r>
              <a:rPr lang="en-GB" dirty="0"/>
              <a:t>Style</a:t>
            </a:r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388844"/>
            <a:ext cx="3057841" cy="3165694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600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termark_Fu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3077" y="593725"/>
            <a:ext cx="4887260" cy="578720"/>
          </a:xfrm>
        </p:spPr>
        <p:txBody>
          <a:bodyPr>
            <a:norm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3077" y="1172446"/>
            <a:ext cx="4887260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217" y="1591533"/>
            <a:ext cx="4887120" cy="364068"/>
          </a:xfrm>
        </p:spPr>
        <p:txBody>
          <a:bodyPr>
            <a:no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293217" y="1955601"/>
            <a:ext cx="8223598" cy="2598937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  <a:lvl4pPr>
              <a:defRPr/>
            </a:lvl4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Logo_Text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292936" y="597260"/>
            <a:ext cx="4887260" cy="578720"/>
          </a:xfrm>
        </p:spPr>
        <p:txBody>
          <a:bodyPr>
            <a:normAutofit/>
          </a:bodyPr>
          <a:lstStyle>
            <a:lvl1pPr>
              <a:defRPr sz="3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2795" y="1175981"/>
            <a:ext cx="7795847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chemeClr val="bg1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2936" y="1595068"/>
            <a:ext cx="7795706" cy="364068"/>
          </a:xfrm>
        </p:spPr>
        <p:txBody>
          <a:bodyPr>
            <a:noAutofit/>
          </a:bodyPr>
          <a:lstStyle>
            <a:lvl1pPr>
              <a:defRPr sz="2000" cap="none" baseline="0">
                <a:solidFill>
                  <a:schemeClr val="bg1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077" y="1959137"/>
            <a:ext cx="3812488" cy="2595401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582510" y="1959137"/>
            <a:ext cx="3878317" cy="2595401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Logo_Image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1107831"/>
            <a:ext cx="2649415" cy="2829189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3247292" y="1107831"/>
            <a:ext cx="2649415" cy="2829189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3247291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20" name="Picture Placeholder 13"/>
          <p:cNvSpPr>
            <a:spLocks noGrp="1"/>
          </p:cNvSpPr>
          <p:nvPr>
            <p:ph type="pic" sz="quarter" idx="14" hasCustomPrompt="1"/>
          </p:nvPr>
        </p:nvSpPr>
        <p:spPr>
          <a:xfrm>
            <a:off x="6260123" y="1107831"/>
            <a:ext cx="2649415" cy="2829189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6260122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Logo_Image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1037492"/>
            <a:ext cx="4132385" cy="2899528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413238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4706814" y="1037492"/>
            <a:ext cx="4120659" cy="2899528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706814" y="4060130"/>
            <a:ext cx="4120659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Plain_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93355" y="1709081"/>
            <a:ext cx="8229600" cy="858044"/>
          </a:xfrm>
        </p:spPr>
        <p:txBody>
          <a:bodyPr>
            <a:normAutofit/>
          </a:bodyPr>
          <a:lstStyle>
            <a:lvl1pPr>
              <a:defRPr sz="49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3077" y="2470263"/>
            <a:ext cx="4778117" cy="1009381"/>
          </a:xfrm>
        </p:spPr>
        <p:txBody>
          <a:bodyPr/>
          <a:lstStyle>
            <a:lvl1pPr>
              <a:defRPr cap="none">
                <a:solidFill>
                  <a:srgbClr val="FFFFFF"/>
                </a:solidFill>
              </a:defRPr>
            </a:lvl1pPr>
          </a:lstStyle>
          <a:p>
            <a:pPr lvl="0"/>
            <a:r>
              <a:rPr lang="en-GB" dirty="0"/>
              <a:t>Sub-header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9520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Plain_Fu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93077" y="594051"/>
            <a:ext cx="8223738" cy="578720"/>
          </a:xfrm>
        </p:spPr>
        <p:txBody>
          <a:bodyPr>
            <a:normAutofit/>
          </a:bodyPr>
          <a:lstStyle>
            <a:lvl1pPr>
              <a:defRPr sz="3800" baseline="0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3077" y="1172772"/>
            <a:ext cx="8223738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FFFFFF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217" y="1591859"/>
            <a:ext cx="8223598" cy="364068"/>
          </a:xfrm>
        </p:spPr>
        <p:txBody>
          <a:bodyPr>
            <a:noAutofit/>
          </a:bodyPr>
          <a:lstStyle>
            <a:lvl1pPr>
              <a:defRPr sz="2000" cap="none" baseline="0">
                <a:solidFill>
                  <a:srgbClr val="FFFFFF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217" y="1955928"/>
            <a:ext cx="8223598" cy="2598610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rgbClr val="FFFFFF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  <a:p>
            <a:pPr lvl="5"/>
            <a:r>
              <a:rPr lang="en-GB" dirty="0"/>
              <a:t>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Plain_Tex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93077" y="594051"/>
            <a:ext cx="4887260" cy="578720"/>
          </a:xfrm>
        </p:spPr>
        <p:txBody>
          <a:bodyPr>
            <a:normAutofit/>
          </a:bodyPr>
          <a:lstStyle>
            <a:lvl1pPr>
              <a:defRPr sz="3800" baseline="0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3077" y="1172772"/>
            <a:ext cx="4887260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FFFFFF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217" y="1591859"/>
            <a:ext cx="4887120" cy="364068"/>
          </a:xfrm>
        </p:spPr>
        <p:txBody>
          <a:bodyPr>
            <a:noAutofit/>
          </a:bodyPr>
          <a:lstStyle>
            <a:lvl1pPr>
              <a:defRPr sz="2000" cap="none" baseline="0">
                <a:solidFill>
                  <a:srgbClr val="FFFFFF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217" y="1955928"/>
            <a:ext cx="4887120" cy="2598610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rgbClr val="FFFFFF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  <a:p>
            <a:pPr lvl="5"/>
            <a:r>
              <a:rPr lang="en-GB" dirty="0"/>
              <a:t>Style</a:t>
            </a:r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593725"/>
            <a:ext cx="3057841" cy="3316299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671334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Plain_Text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298917" y="597260"/>
            <a:ext cx="7795847" cy="578720"/>
          </a:xfrm>
        </p:spPr>
        <p:txBody>
          <a:bodyPr>
            <a:normAutofit/>
          </a:bodyPr>
          <a:lstStyle>
            <a:lvl1pPr>
              <a:defRPr sz="38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8918" y="1175981"/>
            <a:ext cx="7795846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chemeClr val="bg1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9058" y="1595068"/>
            <a:ext cx="7795706" cy="364068"/>
          </a:xfrm>
        </p:spPr>
        <p:txBody>
          <a:bodyPr>
            <a:noAutofit/>
          </a:bodyPr>
          <a:lstStyle>
            <a:lvl1pPr>
              <a:defRPr sz="2000" cap="none" baseline="0">
                <a:solidFill>
                  <a:schemeClr val="bg1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9059" y="1959137"/>
            <a:ext cx="3812488" cy="2595401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582510" y="1959137"/>
            <a:ext cx="3878317" cy="2595401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Plain_Image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984738"/>
            <a:ext cx="2649415" cy="2952282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3247292" y="984738"/>
            <a:ext cx="2649415" cy="2952282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3247291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20" name="Picture Placeholder 13"/>
          <p:cNvSpPr>
            <a:spLocks noGrp="1"/>
          </p:cNvSpPr>
          <p:nvPr>
            <p:ph type="pic" sz="quarter" idx="14" hasCustomPrompt="1"/>
          </p:nvPr>
        </p:nvSpPr>
        <p:spPr>
          <a:xfrm>
            <a:off x="6260123" y="984738"/>
            <a:ext cx="2649415" cy="2952282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6260122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Plain_Image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bg1">
                    <a:lumMod val="95000"/>
                  </a:schemeClr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1037492"/>
            <a:ext cx="4132385" cy="2899528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413238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4706814" y="1037492"/>
            <a:ext cx="4120659" cy="2899528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706814" y="4060130"/>
            <a:ext cx="4120659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termark_Tex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3077" y="593725"/>
            <a:ext cx="4887260" cy="578720"/>
          </a:xfrm>
        </p:spPr>
        <p:txBody>
          <a:bodyPr>
            <a:norm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3077" y="1172446"/>
            <a:ext cx="4887260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217" y="1591533"/>
            <a:ext cx="4887120" cy="364068"/>
          </a:xfrm>
        </p:spPr>
        <p:txBody>
          <a:bodyPr>
            <a:no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293217" y="1955601"/>
            <a:ext cx="4887120" cy="2598937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  <a:lvl4pPr>
              <a:defRPr/>
            </a:lvl4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142660"/>
            <a:ext cx="3057841" cy="341187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673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termark_Text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298917" y="597255"/>
            <a:ext cx="4887260" cy="578720"/>
          </a:xfrm>
        </p:spPr>
        <p:txBody>
          <a:bodyPr>
            <a:norm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2936" y="1175976"/>
            <a:ext cx="7775027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077" y="1595063"/>
            <a:ext cx="7774886" cy="364068"/>
          </a:xfrm>
        </p:spPr>
        <p:txBody>
          <a:bodyPr>
            <a:no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9058" y="1959132"/>
            <a:ext cx="3812488" cy="2595406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  <a:lvl4pPr>
              <a:defRPr/>
            </a:lvl4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582510" y="1959132"/>
            <a:ext cx="3878317" cy="2595406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  <a:lvl4pPr>
              <a:defRPr/>
            </a:lvl4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8733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termark_Image 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1037492"/>
            <a:ext cx="2649415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9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3247292" y="1037492"/>
            <a:ext cx="2649415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3247291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20" name="Picture Placeholder 13"/>
          <p:cNvSpPr>
            <a:spLocks noGrp="1"/>
          </p:cNvSpPr>
          <p:nvPr>
            <p:ph type="pic" sz="quarter" idx="14" hasCustomPrompt="1"/>
          </p:nvPr>
        </p:nvSpPr>
        <p:spPr>
          <a:xfrm>
            <a:off x="6178060" y="1037492"/>
            <a:ext cx="2649415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6178059" y="4060130"/>
            <a:ext cx="264941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termark_Image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16522" y="463555"/>
            <a:ext cx="8510951" cy="481676"/>
          </a:xfrm>
        </p:spPr>
        <p:txBody>
          <a:bodyPr anchor="t">
            <a:normAutofit/>
          </a:bodyPr>
          <a:lstStyle>
            <a:lvl1pPr>
              <a:defRPr sz="2500" b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r>
              <a:rPr lang="en-GB" dirty="0"/>
              <a:t>Title</a:t>
            </a:r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316523" y="1037492"/>
            <a:ext cx="4132385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316523" y="4060130"/>
            <a:ext cx="4132385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sp>
        <p:nvSpPr>
          <p:cNvPr id="19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4706814" y="1037492"/>
            <a:ext cx="4120659" cy="2899528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4706814" y="4060130"/>
            <a:ext cx="4120659" cy="593901"/>
          </a:xfrm>
        </p:spPr>
        <p:txBody>
          <a:bodyPr>
            <a:normAutofit/>
          </a:bodyPr>
          <a:lstStyle>
            <a:lvl1pPr marL="0" indent="0">
              <a:buSzPct val="80000"/>
              <a:buFont typeface="Wingdings" charset="2"/>
              <a:buNone/>
              <a:defRPr sz="1400" cap="none"/>
            </a:lvl1pPr>
          </a:lstStyle>
          <a:p>
            <a:pPr lvl="0"/>
            <a:r>
              <a:rPr lang="en-GB" dirty="0"/>
              <a:t>Caption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_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93355" y="1709081"/>
            <a:ext cx="8229600" cy="858044"/>
          </a:xfrm>
        </p:spPr>
        <p:txBody>
          <a:bodyPr>
            <a:normAutofit/>
          </a:bodyPr>
          <a:lstStyle>
            <a:lvl1pPr>
              <a:defRPr sz="490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3077" y="2470263"/>
            <a:ext cx="4778117" cy="1009381"/>
          </a:xfrm>
        </p:spPr>
        <p:txBody>
          <a:bodyPr/>
          <a:lstStyle>
            <a:lvl1pPr>
              <a:defRPr cap="none"/>
            </a:lvl1pPr>
          </a:lstStyle>
          <a:p>
            <a:pPr lvl="0"/>
            <a:r>
              <a:rPr lang="en-GB" dirty="0"/>
              <a:t>Sub-header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551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_Fu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93077" y="596534"/>
            <a:ext cx="4887260" cy="578720"/>
          </a:xfrm>
        </p:spPr>
        <p:txBody>
          <a:bodyPr>
            <a:norm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3077" y="1175255"/>
            <a:ext cx="4887260" cy="409780"/>
          </a:xfrm>
        </p:spPr>
        <p:txBody>
          <a:bodyPr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cap="none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93217" y="1594342"/>
            <a:ext cx="4887120" cy="364068"/>
          </a:xfrm>
        </p:spPr>
        <p:txBody>
          <a:bodyPr>
            <a:no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93217" y="1958411"/>
            <a:ext cx="8223598" cy="2601864"/>
          </a:xfrm>
        </p:spPr>
        <p:txBody>
          <a:bodyPr>
            <a:no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2000"/>
            </a:lvl3pPr>
            <a:lvl4pPr>
              <a:defRPr/>
            </a:lvl4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Style</a:t>
            </a:r>
          </a:p>
          <a:p>
            <a:pPr lvl="2"/>
            <a:r>
              <a:rPr lang="en-GB" dirty="0"/>
              <a:t>Style</a:t>
            </a:r>
          </a:p>
          <a:p>
            <a:pPr lvl="3"/>
            <a:r>
              <a:rPr lang="en-GB" dirty="0"/>
              <a:t>Style</a:t>
            </a:r>
          </a:p>
          <a:p>
            <a:pPr lvl="4"/>
            <a:r>
              <a:rPr lang="en-GB" dirty="0"/>
              <a:t>style 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3077" y="4900251"/>
            <a:ext cx="8534397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 userDrawn="1"/>
        </p:nvSpPr>
        <p:spPr>
          <a:xfrm>
            <a:off x="8417170" y="4900251"/>
            <a:ext cx="515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DC2D543-F72A-EC44-943D-E96FED3B01D7}" type="slidenum">
              <a:rPr lang="en-US" sz="10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69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37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1709081"/>
            <a:ext cx="8229600" cy="858044"/>
          </a:xfrm>
          <a:prstGeom prst="rect">
            <a:avLst/>
          </a:prstGeom>
        </p:spPr>
        <p:txBody>
          <a:bodyPr vert="horz" lIns="81666" tIns="40833" rIns="81666" bIns="40833" rtlCol="0" anchor="ctr">
            <a:normAutofit/>
          </a:bodyPr>
          <a:lstStyle/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2668450"/>
            <a:ext cx="8229600" cy="507820"/>
          </a:xfrm>
          <a:prstGeom prst="rect">
            <a:avLst/>
          </a:prstGeom>
        </p:spPr>
        <p:txBody>
          <a:bodyPr vert="horz" lIns="81666" tIns="40833" rIns="81666" bIns="40833" rtlCol="0">
            <a:normAutofit/>
          </a:bodyPr>
          <a:lstStyle/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2619897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87" r:id="rId3"/>
    <p:sldLayoutId id="2147483649" r:id="rId4"/>
    <p:sldLayoutId id="2147483661" r:id="rId5"/>
    <p:sldLayoutId id="2147483679" r:id="rId6"/>
    <p:sldLayoutId id="2147483693" r:id="rId7"/>
    <p:sldLayoutId id="2147483664" r:id="rId8"/>
    <p:sldLayoutId id="2147483688" r:id="rId9"/>
    <p:sldLayoutId id="2147483663" r:id="rId10"/>
    <p:sldLayoutId id="2147483675" r:id="rId11"/>
    <p:sldLayoutId id="2147483680" r:id="rId12"/>
    <p:sldLayoutId id="2147483694" r:id="rId13"/>
    <p:sldLayoutId id="2147483666" r:id="rId14"/>
    <p:sldLayoutId id="2147483689" r:id="rId15"/>
    <p:sldLayoutId id="2147483665" r:id="rId16"/>
    <p:sldLayoutId id="2147483678" r:id="rId17"/>
    <p:sldLayoutId id="2147483681" r:id="rId18"/>
    <p:sldLayoutId id="2147483695" r:id="rId19"/>
    <p:sldLayoutId id="2147483658" r:id="rId20"/>
    <p:sldLayoutId id="2147483667" r:id="rId21"/>
    <p:sldLayoutId id="2147483690" r:id="rId22"/>
    <p:sldLayoutId id="2147483668" r:id="rId23"/>
    <p:sldLayoutId id="2147483677" r:id="rId24"/>
    <p:sldLayoutId id="2147483685" r:id="rId25"/>
    <p:sldLayoutId id="2147483696" r:id="rId26"/>
    <p:sldLayoutId id="2147483673" r:id="rId27"/>
    <p:sldLayoutId id="2147483691" r:id="rId28"/>
    <p:sldLayoutId id="2147483671" r:id="rId29"/>
    <p:sldLayoutId id="2147483682" r:id="rId30"/>
    <p:sldLayoutId id="2147483686" r:id="rId31"/>
    <p:sldLayoutId id="2147483697" r:id="rId32"/>
    <p:sldLayoutId id="2147483674" r:id="rId33"/>
    <p:sldLayoutId id="2147483692" r:id="rId34"/>
    <p:sldLayoutId id="2147483669" r:id="rId35"/>
    <p:sldLayoutId id="2147483683" r:id="rId36"/>
    <p:sldLayoutId id="2147483698" r:id="rId37"/>
    <p:sldLayoutId id="2147483684" r:id="rId38"/>
  </p:sldLayoutIdLst>
  <p:hf hdr="0" ftr="0" dt="0"/>
  <p:txStyles>
    <p:titleStyle>
      <a:lvl1pPr algn="l" defTabSz="408331" rtl="0" eaLnBrk="1" latinLnBrk="0" hangingPunct="1">
        <a:spcBef>
          <a:spcPct val="0"/>
        </a:spcBef>
        <a:buNone/>
        <a:defRPr sz="4900" b="1" kern="1200">
          <a:solidFill>
            <a:schemeClr val="tx1"/>
          </a:solidFill>
          <a:latin typeface="Cambria"/>
          <a:ea typeface="+mj-ea"/>
          <a:cs typeface="Cambria"/>
        </a:defRPr>
      </a:lvl1pPr>
    </p:titleStyle>
    <p:bodyStyle>
      <a:lvl1pPr marL="0" indent="0" algn="l" defTabSz="408331" rtl="0" eaLnBrk="1" latinLnBrk="0" hangingPunct="1">
        <a:spcBef>
          <a:spcPct val="20000"/>
        </a:spcBef>
        <a:buFont typeface="Arial"/>
        <a:buNone/>
        <a:defRPr sz="3000" kern="1200" cap="none" baseline="0">
          <a:solidFill>
            <a:srgbClr val="25303B"/>
          </a:solidFill>
          <a:latin typeface="+mn-lt"/>
          <a:ea typeface="+mn-ea"/>
          <a:cs typeface="+mn-cs"/>
        </a:defRPr>
      </a:lvl1pPr>
      <a:lvl2pPr marL="663538" indent="-255207" algn="l" defTabSz="408331" rtl="0" eaLnBrk="1" latinLnBrk="0" hangingPunct="1">
        <a:spcBef>
          <a:spcPct val="20000"/>
        </a:spcBef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20827" indent="-204166" algn="l" defTabSz="408331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29158" indent="-204166" algn="l" defTabSz="408331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37489" indent="-204166" algn="l" defTabSz="408331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5819" indent="-204166" algn="l" defTabSz="40833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54150" indent="-204166" algn="l" defTabSz="40833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62481" indent="-204166" algn="l" defTabSz="40833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70812" indent="-204166" algn="l" defTabSz="40833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8331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6661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24993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33323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41654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49984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58316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66646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69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orient="horz" pos="3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50929"/>
            <a:ext cx="8229600" cy="327051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Helvetica" pitchFamily="2" charset="0"/>
              </a:rPr>
              <a:t>Python programming and data visualization for beginners</a:t>
            </a:r>
            <a:br>
              <a:rPr lang="en-US" sz="3600" dirty="0">
                <a:latin typeface="Helvetica" pitchFamily="2" charset="0"/>
              </a:rPr>
            </a:br>
            <a:br>
              <a:rPr lang="en-US" dirty="0">
                <a:latin typeface="Helvetica" pitchFamily="2" charset="0"/>
              </a:rPr>
            </a:br>
            <a:r>
              <a:rPr lang="en-US" sz="2200" dirty="0">
                <a:latin typeface="Helvetica" pitchFamily="2" charset="0"/>
              </a:rPr>
              <a:t>Dr Joel Martin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DE51C72-F035-F16C-C9F7-BC96AA298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12668" y="2574131"/>
            <a:ext cx="2574131" cy="257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661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D7861-DED8-9F59-44D5-F368EBE81D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Helvetica" pitchFamily="2" charset="0"/>
              </a:rPr>
              <a:t>Week 2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B075B7A-3050-2F73-9D56-90D9CCAFD2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076" y="1172446"/>
            <a:ext cx="8557849" cy="743439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pitchFamily="2" charset="0"/>
              </a:rPr>
              <a:t>Imports, the standard library, and third-party libraries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DFC504-1B19-3296-60CE-BA3EC811314B}"/>
              </a:ext>
            </a:extLst>
          </p:cNvPr>
          <p:cNvSpPr txBox="1"/>
          <p:nvPr/>
        </p:nvSpPr>
        <p:spPr>
          <a:xfrm>
            <a:off x="1929580" y="-1178237"/>
            <a:ext cx="32344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Interpreted language</a:t>
            </a:r>
          </a:p>
          <a:p>
            <a:r>
              <a:rPr lang="en-US" dirty="0"/>
              <a:t>Parser – tokens – lexical </a:t>
            </a:r>
            <a:r>
              <a:rPr lang="en-US" dirty="0" err="1"/>
              <a:t>analyszer</a:t>
            </a:r>
            <a:endParaRPr lang="en-US" dirty="0"/>
          </a:p>
          <a:p>
            <a:r>
              <a:rPr lang="en-US" dirty="0"/>
              <a:t>Structure of a program – logical lines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FBB9683-A842-FF0A-A224-5C0D5B5D62A4}"/>
              </a:ext>
            </a:extLst>
          </p:cNvPr>
          <p:cNvSpPr txBox="1">
            <a:spLocks/>
          </p:cNvSpPr>
          <p:nvPr/>
        </p:nvSpPr>
        <p:spPr>
          <a:xfrm>
            <a:off x="293075" y="1751167"/>
            <a:ext cx="6626912" cy="3261100"/>
          </a:xfrm>
          <a:prstGeom prst="rect">
            <a:avLst/>
          </a:prstGeom>
        </p:spPr>
        <p:txBody>
          <a:bodyPr vert="horz" lIns="81666" tIns="40833" rIns="81666" bIns="40833" rtlCol="0"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kern="1200" cap="none" baseline="0">
                <a:solidFill>
                  <a:srgbClr val="25303B"/>
                </a:solidFill>
                <a:latin typeface="+mn-lt"/>
                <a:ea typeface="+mn-ea"/>
                <a:cs typeface="+mn-cs"/>
              </a:defRPr>
            </a:lvl1pPr>
            <a:lvl2pPr marL="40833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666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2499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3332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4165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44998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85831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26664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§"/>
            </a:pPr>
            <a:r>
              <a:rPr lang="en-GB" sz="1600" dirty="0">
                <a:latin typeface="Helvetica" pitchFamily="2" charset="0"/>
              </a:rPr>
              <a:t>Python’s </a:t>
            </a:r>
            <a:r>
              <a:rPr lang="en-GB" sz="1600" dirty="0">
                <a:latin typeface="Courier" pitchFamily="2" charset="0"/>
              </a:rPr>
              <a:t>import</a:t>
            </a:r>
            <a:r>
              <a:rPr lang="en-GB" sz="1600" dirty="0">
                <a:latin typeface="Helvetica" pitchFamily="2" charset="0"/>
              </a:rPr>
              <a:t> statement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GB" sz="1600" dirty="0">
                <a:latin typeface="Helvetica" pitchFamily="2" charset="0"/>
              </a:rPr>
              <a:t>The standard library</a:t>
            </a:r>
          </a:p>
          <a:p>
            <a:pPr marL="694081" lvl="1" indent="-285750" algn="l">
              <a:buFont typeface="System Font Regular"/>
              <a:buChar char="—"/>
            </a:pPr>
            <a:r>
              <a:rPr lang="en-GB" sz="1600" dirty="0">
                <a:latin typeface="Helvetica" pitchFamily="2" charset="0"/>
              </a:rPr>
              <a:t>Useful / common libraries</a:t>
            </a:r>
          </a:p>
          <a:p>
            <a:pPr marL="694081" lvl="1" indent="-285750" algn="l">
              <a:buFont typeface="System Font Regular"/>
              <a:buChar char="—"/>
            </a:pPr>
            <a:r>
              <a:rPr lang="en-GB" sz="1600" dirty="0">
                <a:latin typeface="Helvetica" pitchFamily="2" charset="0"/>
              </a:rPr>
              <a:t>random, </a:t>
            </a:r>
            <a:r>
              <a:rPr lang="en-GB" sz="1600" dirty="0" err="1">
                <a:latin typeface="Helvetica" pitchFamily="2" charset="0"/>
              </a:rPr>
              <a:t>os</a:t>
            </a:r>
            <a:r>
              <a:rPr lang="en-GB" sz="1600" dirty="0">
                <a:latin typeface="Helvetica" pitchFamily="2" charset="0"/>
              </a:rPr>
              <a:t>, glob, datetime, sys, re, math, statistics, csv, </a:t>
            </a:r>
            <a:r>
              <a:rPr lang="en-GB" sz="1600" dirty="0" err="1">
                <a:latin typeface="Helvetica" pitchFamily="2" charset="0"/>
              </a:rPr>
              <a:t>json</a:t>
            </a:r>
            <a:r>
              <a:rPr lang="en-GB" sz="1600" dirty="0">
                <a:latin typeface="Helvetica" pitchFamily="2" charset="0"/>
              </a:rPr>
              <a:t>  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GB" sz="1600" dirty="0">
                <a:latin typeface="Helvetica" pitchFamily="2" charset="0"/>
              </a:rPr>
              <a:t>Third-party libraries</a:t>
            </a:r>
          </a:p>
          <a:p>
            <a:pPr marL="694081" lvl="1" indent="-285750" algn="l">
              <a:buFont typeface="System Font Regular"/>
              <a:buChar char="—"/>
            </a:pPr>
            <a:r>
              <a:rPr lang="en-GB" sz="1600" dirty="0" err="1">
                <a:latin typeface="Helvetica" pitchFamily="2" charset="0"/>
              </a:rPr>
              <a:t>PyPI</a:t>
            </a:r>
            <a:endParaRPr lang="en-GB" sz="1600" dirty="0">
              <a:latin typeface="Helvetica" pitchFamily="2" charset="0"/>
            </a:endParaRPr>
          </a:p>
          <a:p>
            <a:pPr marL="694081" lvl="1" indent="-285750" algn="l">
              <a:buFont typeface="System Font Regular"/>
              <a:buChar char="—"/>
            </a:pPr>
            <a:r>
              <a:rPr lang="en-GB" sz="1600" dirty="0" err="1">
                <a:latin typeface="Helvetica" pitchFamily="2" charset="0"/>
              </a:rPr>
              <a:t>numpy</a:t>
            </a:r>
            <a:r>
              <a:rPr lang="en-GB" sz="1600" dirty="0">
                <a:latin typeface="Helvetica" pitchFamily="2" charset="0"/>
              </a:rPr>
              <a:t>, pandas, matplotlib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sz="1600" dirty="0">
              <a:latin typeface="Helvetica" pitchFamily="2" charset="0"/>
            </a:endParaRPr>
          </a:p>
          <a:p>
            <a:pPr marL="285750" indent="-285750">
              <a:buFont typeface="Wingdings" pitchFamily="2" charset="2"/>
              <a:buChar char="§"/>
            </a:pPr>
            <a:endParaRPr lang="en-US" sz="16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123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33B3E-4046-E575-252D-CC2C3DCFB1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Helvetica" pitchFamily="2" charset="0"/>
              </a:rPr>
              <a:t>Importing libraries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31D4BD-3AA9-1B4E-C7E0-75C7EF2A02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Courier" pitchFamily="2" charset="0"/>
              </a:rPr>
              <a:t>import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E3D083-DD0A-EA72-5715-163DECF7AC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3217" y="1678501"/>
            <a:ext cx="3917539" cy="3078556"/>
          </a:xfrm>
          <a:effectLst>
            <a:softEdge rad="0"/>
          </a:effectLst>
        </p:spPr>
        <p:txBody>
          <a:bodyPr/>
          <a:lstStyle/>
          <a:p>
            <a:pPr marL="285750" indent="-285750"/>
            <a:r>
              <a:rPr lang="en-GB" sz="1600" dirty="0">
                <a:latin typeface="Helvetica" pitchFamily="2" charset="0"/>
              </a:rPr>
              <a:t>Python code is organized into modules </a:t>
            </a:r>
          </a:p>
          <a:p>
            <a:pPr marL="285750" indent="-285750"/>
            <a:r>
              <a:rPr lang="en-GB" sz="1600" dirty="0">
                <a:latin typeface="Helvetica" pitchFamily="2" charset="0"/>
              </a:rPr>
              <a:t>To access functionality from another module, we must import the module using the </a:t>
            </a:r>
            <a:r>
              <a:rPr lang="en-GB" sz="1600" dirty="0">
                <a:latin typeface="Courier" pitchFamily="2" charset="0"/>
              </a:rPr>
              <a:t>import</a:t>
            </a:r>
            <a:r>
              <a:rPr lang="en-GB" sz="1600" dirty="0">
                <a:latin typeface="Helvetica" pitchFamily="2" charset="0"/>
              </a:rPr>
              <a:t> statement</a:t>
            </a:r>
          </a:p>
          <a:p>
            <a:pPr marL="285750" indent="-285750"/>
            <a:r>
              <a:rPr lang="en-GB" sz="1600" dirty="0">
                <a:latin typeface="Helvetica" pitchFamily="2" charset="0"/>
              </a:rPr>
              <a:t>By convention, imports happen at the top of a script</a:t>
            </a:r>
          </a:p>
          <a:p>
            <a:pPr marL="285750" indent="-285750"/>
            <a:r>
              <a:rPr lang="en-GB" sz="1600" i="1" dirty="0">
                <a:latin typeface="Helvetica" pitchFamily="2" charset="0"/>
              </a:rPr>
              <a:t>Right</a:t>
            </a:r>
            <a:r>
              <a:rPr lang="en-GB" sz="1600" dirty="0">
                <a:latin typeface="Helvetica" pitchFamily="2" charset="0"/>
              </a:rPr>
              <a:t>: different ways of using the import statement</a:t>
            </a:r>
          </a:p>
          <a:p>
            <a:pPr marL="285750" indent="-285750"/>
            <a:endParaRPr lang="en-GB" sz="1600" dirty="0">
              <a:latin typeface="Helvetica" pitchFamily="2" charset="0"/>
            </a:endParaRPr>
          </a:p>
          <a:p>
            <a:pPr marL="285750" indent="-285750"/>
            <a:endParaRPr lang="en-GB" sz="1600" dirty="0">
              <a:effectLst/>
              <a:latin typeface="Courier" pitchFamily="2" charset="0"/>
            </a:endParaRPr>
          </a:p>
          <a:p>
            <a:pPr indent="0">
              <a:buNone/>
            </a:pPr>
            <a:endParaRPr lang="en-GB" sz="1600" i="1" dirty="0">
              <a:latin typeface="Helvetica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4B6411-95D2-B1A7-23D4-2D141EF68E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90" t="9164" r="6832" b="8254"/>
          <a:stretch/>
        </p:blipFill>
        <p:spPr>
          <a:xfrm>
            <a:off x="4210756" y="1172445"/>
            <a:ext cx="4740504" cy="355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151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D7861-DED8-9F59-44D5-F368EBE81D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Helvetica" pitchFamily="2" charset="0"/>
              </a:rPr>
              <a:t>Misleading charts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AD7264C-3BE0-A0D3-1967-F8B2FFC0D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425" y="1088571"/>
            <a:ext cx="4754498" cy="356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EF45B629-7013-BAA0-48B5-48D36DFF7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197" y="1416285"/>
            <a:ext cx="3435643" cy="3684034"/>
          </a:xfrm>
        </p:spPr>
        <p:txBody>
          <a:bodyPr>
            <a:normAutofit/>
          </a:bodyPr>
          <a:lstStyle/>
          <a:p>
            <a:r>
              <a:rPr lang="en-GB" sz="1800" b="1" dirty="0">
                <a:latin typeface="Helvetica" pitchFamily="2" charset="0"/>
              </a:rPr>
              <a:t>What is wrong with this chart?</a:t>
            </a:r>
            <a:endParaRPr lang="en-US" dirty="0">
              <a:latin typeface="Helvetica" pitchFamily="2" charset="0"/>
            </a:endParaRPr>
          </a:p>
          <a:p>
            <a:endParaRPr lang="en-US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636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D7861-DED8-9F59-44D5-F368EBE81D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Helvetica" pitchFamily="2" charset="0"/>
              </a:rPr>
              <a:t>Misleading charts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F45B629-7013-BAA0-48B5-48D36DFF7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197" y="1416285"/>
            <a:ext cx="3435643" cy="3684034"/>
          </a:xfrm>
        </p:spPr>
        <p:txBody>
          <a:bodyPr>
            <a:normAutofit/>
          </a:bodyPr>
          <a:lstStyle/>
          <a:p>
            <a:r>
              <a:rPr lang="en-GB" sz="1800" b="1" dirty="0">
                <a:latin typeface="Helvetica" pitchFamily="2" charset="0"/>
              </a:rPr>
              <a:t>What is wrong with this chart?</a:t>
            </a:r>
            <a:endParaRPr lang="en-US" dirty="0">
              <a:latin typeface="Helvetica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95A9E53-B0AC-BEB5-5E96-798F9AF49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8624" y="1062446"/>
            <a:ext cx="4702299" cy="3761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620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D7861-DED8-9F59-44D5-F368EBE81D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Helvetica" pitchFamily="2" charset="0"/>
              </a:rPr>
              <a:t>Misleading charts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F45B629-7013-BAA0-48B5-48D36DFF7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197" y="1416285"/>
            <a:ext cx="3435643" cy="3684034"/>
          </a:xfrm>
        </p:spPr>
        <p:txBody>
          <a:bodyPr>
            <a:normAutofit/>
          </a:bodyPr>
          <a:lstStyle/>
          <a:p>
            <a:r>
              <a:rPr lang="en-GB" sz="1800" b="1" dirty="0">
                <a:latin typeface="Helvetica" pitchFamily="2" charset="0"/>
              </a:rPr>
              <a:t>What is wrong with this chart?</a:t>
            </a:r>
            <a:endParaRPr lang="en-US" dirty="0">
              <a:latin typeface="Helvetica" pitchFamily="2" charset="0"/>
            </a:endParaRPr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E29ADC60-7966-BBA3-9F17-54A50E21B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4162" y="1077367"/>
            <a:ext cx="2908197" cy="368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41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AE619-0218-194A-4899-6DDD000C0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077" y="593725"/>
            <a:ext cx="6015126" cy="57872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Helvetica" pitchFamily="2" charset="0"/>
              </a:rPr>
              <a:t>Example projects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D87A4BA-2ECC-55E2-5799-5992FF050499}"/>
              </a:ext>
            </a:extLst>
          </p:cNvPr>
          <p:cNvSpPr txBox="1">
            <a:spLocks/>
          </p:cNvSpPr>
          <p:nvPr/>
        </p:nvSpPr>
        <p:spPr>
          <a:xfrm>
            <a:off x="293078" y="1431697"/>
            <a:ext cx="4759164" cy="3122841"/>
          </a:xfrm>
          <a:prstGeom prst="rect">
            <a:avLst/>
          </a:prstGeom>
        </p:spPr>
        <p:txBody>
          <a:bodyPr vert="horz" lIns="81666" tIns="40833" rIns="81666" bIns="40833" rtlCol="0"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kern="1200" cap="none" baseline="0">
                <a:solidFill>
                  <a:srgbClr val="25303B"/>
                </a:solidFill>
                <a:latin typeface="+mn-lt"/>
                <a:ea typeface="+mn-ea"/>
                <a:cs typeface="+mn-cs"/>
              </a:defRPr>
            </a:lvl1pPr>
            <a:lvl2pPr marL="40833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666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2499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3332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4165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44998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85831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26664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Helvetica" pitchFamily="2" charset="0"/>
              </a:rPr>
              <a:t>Automated pupillometer</a:t>
            </a:r>
            <a:endParaRPr lang="en-US" sz="16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Helvetica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74CD97-A8D2-C3F7-66D1-B1D504DEA6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62" r="19737"/>
          <a:stretch/>
        </p:blipFill>
        <p:spPr>
          <a:xfrm rot="5400000">
            <a:off x="3890851" y="1024864"/>
            <a:ext cx="1613384" cy="19085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22D149-32C9-E0E2-0781-34214F335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1814" y="1172444"/>
            <a:ext cx="3400720" cy="312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904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AE619-0218-194A-4899-6DDD000C0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077" y="593725"/>
            <a:ext cx="6015126" cy="57872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Helvetica" pitchFamily="2" charset="0"/>
              </a:rPr>
              <a:t>Example projects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D87A4BA-2ECC-55E2-5799-5992FF050499}"/>
              </a:ext>
            </a:extLst>
          </p:cNvPr>
          <p:cNvSpPr txBox="1">
            <a:spLocks/>
          </p:cNvSpPr>
          <p:nvPr/>
        </p:nvSpPr>
        <p:spPr>
          <a:xfrm>
            <a:off x="293078" y="1431697"/>
            <a:ext cx="4759164" cy="3122841"/>
          </a:xfrm>
          <a:prstGeom prst="rect">
            <a:avLst/>
          </a:prstGeom>
        </p:spPr>
        <p:txBody>
          <a:bodyPr vert="horz" lIns="81666" tIns="40833" rIns="81666" bIns="40833" rtlCol="0"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kern="1200" cap="none" baseline="0">
                <a:solidFill>
                  <a:srgbClr val="25303B"/>
                </a:solidFill>
                <a:latin typeface="+mn-lt"/>
                <a:ea typeface="+mn-ea"/>
                <a:cs typeface="+mn-cs"/>
              </a:defRPr>
            </a:lvl1pPr>
            <a:lvl2pPr marL="40833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666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2499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3332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4165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44998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85831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26664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Helvetica" pitchFamily="2" charset="0"/>
              </a:rPr>
              <a:t>Automated pupillometer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Helvetica" pitchFamily="2" charset="0"/>
              </a:rPr>
              <a:t>Or </a:t>
            </a:r>
            <a:r>
              <a:rPr lang="en-GB" sz="1600" dirty="0" err="1">
                <a:latin typeface="Helvetica" pitchFamily="2" charset="0"/>
              </a:rPr>
              <a:t>GooseCam</a:t>
            </a:r>
            <a:endParaRPr lang="en-US" sz="16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Helvetica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74CD97-A8D2-C3F7-66D1-B1D504DEA6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62" r="19737"/>
          <a:stretch/>
        </p:blipFill>
        <p:spPr>
          <a:xfrm rot="5400000">
            <a:off x="3709213" y="1024866"/>
            <a:ext cx="1613384" cy="19085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22D149-32C9-E0E2-0781-34214F335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1814" y="1172444"/>
            <a:ext cx="3400720" cy="31228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0FC65F-0FC3-710F-F0E0-22AFCBA371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423" t="27809" r="14028" b="32777"/>
          <a:stretch/>
        </p:blipFill>
        <p:spPr>
          <a:xfrm>
            <a:off x="3300640" y="3054676"/>
            <a:ext cx="1899340" cy="149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83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AE619-0218-194A-4899-6DDD000C0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077" y="593725"/>
            <a:ext cx="6015126" cy="57872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Helvetica" pitchFamily="2" charset="0"/>
              </a:rPr>
              <a:t>Example projects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D87A4BA-2ECC-55E2-5799-5992FF050499}"/>
              </a:ext>
            </a:extLst>
          </p:cNvPr>
          <p:cNvSpPr txBox="1">
            <a:spLocks/>
          </p:cNvSpPr>
          <p:nvPr/>
        </p:nvSpPr>
        <p:spPr>
          <a:xfrm>
            <a:off x="293078" y="1431697"/>
            <a:ext cx="4759164" cy="3122841"/>
          </a:xfrm>
          <a:prstGeom prst="rect">
            <a:avLst/>
          </a:prstGeom>
        </p:spPr>
        <p:txBody>
          <a:bodyPr vert="horz" lIns="81666" tIns="40833" rIns="81666" bIns="40833" rtlCol="0">
            <a:norm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kern="1200" cap="none" baseline="0">
                <a:solidFill>
                  <a:srgbClr val="25303B"/>
                </a:solidFill>
                <a:latin typeface="+mn-lt"/>
                <a:ea typeface="+mn-ea"/>
                <a:cs typeface="+mn-cs"/>
              </a:defRPr>
            </a:lvl1pPr>
            <a:lvl2pPr marL="40833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666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2499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3332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4165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44998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85831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26664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Helvetica" pitchFamily="2" charset="0"/>
              </a:rPr>
              <a:t>Environmental sensor</a:t>
            </a:r>
          </a:p>
          <a:p>
            <a:pPr marL="694081" lvl="1" indent="-285750" algn="l">
              <a:buFont typeface="Arial" panose="020B0604020202020204" pitchFamily="34" charset="0"/>
              <a:buChar char="•"/>
            </a:pPr>
            <a:r>
              <a:rPr lang="en-GB" sz="1600" dirty="0">
                <a:latin typeface="Helvetica" pitchFamily="2" charset="0"/>
              </a:rPr>
              <a:t>Temperature</a:t>
            </a:r>
          </a:p>
          <a:p>
            <a:pPr marL="694081" lvl="1" indent="-285750" algn="l">
              <a:buFont typeface="Arial" panose="020B0604020202020204" pitchFamily="34" charset="0"/>
              <a:buChar char="•"/>
            </a:pPr>
            <a:r>
              <a:rPr lang="en-GB" sz="1600" dirty="0">
                <a:latin typeface="Helvetica" pitchFamily="2" charset="0"/>
              </a:rPr>
              <a:t>Humidity</a:t>
            </a:r>
          </a:p>
          <a:p>
            <a:pPr marL="694081" lvl="1" indent="-285750" algn="l">
              <a:buFont typeface="Arial" panose="020B0604020202020204" pitchFamily="34" charset="0"/>
              <a:buChar char="•"/>
            </a:pPr>
            <a:r>
              <a:rPr lang="en-GB" sz="1600" dirty="0">
                <a:latin typeface="Helvetica" pitchFamily="2" charset="0"/>
              </a:rPr>
              <a:t>Pressure</a:t>
            </a:r>
          </a:p>
          <a:p>
            <a:pPr marL="694081" lvl="1" indent="-285750" algn="l">
              <a:buFont typeface="Arial" panose="020B0604020202020204" pitchFamily="34" charset="0"/>
              <a:buChar char="•"/>
            </a:pPr>
            <a:r>
              <a:rPr lang="en-GB" sz="1600" dirty="0">
                <a:latin typeface="Helvetica" pitchFamily="2" charset="0"/>
              </a:rPr>
              <a:t>Light levels</a:t>
            </a:r>
          </a:p>
          <a:p>
            <a:pPr marL="694081" lvl="1" indent="-285750" algn="l">
              <a:buFont typeface="Arial" panose="020B0604020202020204" pitchFamily="34" charset="0"/>
              <a:buChar char="•"/>
            </a:pPr>
            <a:r>
              <a:rPr lang="en-GB" sz="1600" dirty="0">
                <a:latin typeface="Helvetica" pitchFamily="2" charset="0"/>
              </a:rPr>
              <a:t>Noise</a:t>
            </a:r>
          </a:p>
          <a:p>
            <a:pPr marL="694081" lvl="1" indent="-285750" algn="l">
              <a:buFont typeface="Arial" panose="020B0604020202020204" pitchFamily="34" charset="0"/>
              <a:buChar char="•"/>
            </a:pPr>
            <a:r>
              <a:rPr lang="en-GB" sz="1600" dirty="0">
                <a:latin typeface="Helvetica" pitchFamily="2" charset="0"/>
              </a:rPr>
              <a:t>Particulate matter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Helvetica" pitchFamily="2" charset="0"/>
              </a:rPr>
              <a:t>Community science</a:t>
            </a:r>
            <a:endParaRPr lang="en-US" sz="16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AAC0F3-A3FA-841A-0AC2-8A819F98D7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74" r="26257"/>
          <a:stretch/>
        </p:blipFill>
        <p:spPr>
          <a:xfrm rot="5400000">
            <a:off x="4391640" y="8199"/>
            <a:ext cx="2624053" cy="28932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971B7A-78BB-C33A-D35E-EF5691D853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794" b="41086"/>
          <a:stretch/>
        </p:blipFill>
        <p:spPr>
          <a:xfrm>
            <a:off x="6126719" y="2766874"/>
            <a:ext cx="2889463" cy="20139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20984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ity of York Colour Palette">
      <a:dk1>
        <a:srgbClr val="25303B"/>
      </a:dk1>
      <a:lt1>
        <a:srgbClr val="FFFFFF"/>
      </a:lt1>
      <a:dk2>
        <a:srgbClr val="E3E6E5"/>
      </a:dk2>
      <a:lt2>
        <a:srgbClr val="00627D"/>
      </a:lt2>
      <a:accent1>
        <a:srgbClr val="5AB031"/>
      </a:accent1>
      <a:accent2>
        <a:srgbClr val="9067A9"/>
      </a:accent2>
      <a:accent3>
        <a:srgbClr val="E2388C"/>
      </a:accent3>
      <a:accent4>
        <a:srgbClr val="E62A32"/>
      </a:accent4>
      <a:accent5>
        <a:srgbClr val="F18626"/>
      </a:accent5>
      <a:accent6>
        <a:srgbClr val="00ABAA"/>
      </a:accent6>
      <a:hlink>
        <a:srgbClr val="0096D6"/>
      </a:hlink>
      <a:folHlink>
        <a:srgbClr val="E2388C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uoy-powerpoint-widescreen</Template>
  <TotalTime>12968</TotalTime>
  <Words>194</Words>
  <Application>Microsoft Macintosh PowerPoint</Application>
  <PresentationFormat>Custom</PresentationFormat>
  <Paragraphs>49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Cambria</vt:lpstr>
      <vt:lpstr>Candara</vt:lpstr>
      <vt:lpstr>Courier</vt:lpstr>
      <vt:lpstr>Helvetica</vt:lpstr>
      <vt:lpstr>System Font Regular</vt:lpstr>
      <vt:lpstr>Wingdings</vt:lpstr>
      <vt:lpstr>Office Theme</vt:lpstr>
      <vt:lpstr>Python programming and data visualization for beginners  Dr Joel Martin</vt:lpstr>
      <vt:lpstr>Week 2</vt:lpstr>
      <vt:lpstr>Importing libraries</vt:lpstr>
      <vt:lpstr>Misleading charts</vt:lpstr>
      <vt:lpstr>Misleading charts</vt:lpstr>
      <vt:lpstr>Misleading charts</vt:lpstr>
      <vt:lpstr>Example projects</vt:lpstr>
      <vt:lpstr>Example projects</vt:lpstr>
      <vt:lpstr>Example projects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Joel Martin</cp:lastModifiedBy>
  <cp:revision>59</cp:revision>
  <dcterms:created xsi:type="dcterms:W3CDTF">2018-04-16T10:49:56Z</dcterms:created>
  <dcterms:modified xsi:type="dcterms:W3CDTF">2022-10-26T07:48:20Z</dcterms:modified>
</cp:coreProperties>
</file>

<file path=docProps/thumbnail.jpeg>
</file>